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761" r:id="rId2"/>
  </p:sldMasterIdLst>
  <p:notesMasterIdLst>
    <p:notesMasterId r:id="rId13"/>
  </p:notesMasterIdLst>
  <p:sldIdLst>
    <p:sldId id="266" r:id="rId3"/>
    <p:sldId id="257" r:id="rId4"/>
    <p:sldId id="258" r:id="rId5"/>
    <p:sldId id="259" r:id="rId6"/>
    <p:sldId id="261" r:id="rId7"/>
    <p:sldId id="262" r:id="rId8"/>
    <p:sldId id="267" r:id="rId9"/>
    <p:sldId id="268" r:id="rId10"/>
    <p:sldId id="263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8098" autoAdjust="0"/>
  </p:normalViewPr>
  <p:slideViewPr>
    <p:cSldViewPr snapToGrid="0" snapToObjects="1">
      <p:cViewPr varScale="1">
        <p:scale>
          <a:sx n="67" d="100"/>
          <a:sy n="67" d="100"/>
        </p:scale>
        <p:origin x="1476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C563D4-4346-F84E-B072-A615E31776B7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7A0FE0-CECA-EA45-AB7D-390B8AE37C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9068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CDCB8-34CC-A74A-A2BE-9C696157AFFD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5438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CDCB8-34CC-A74A-A2BE-9C696157AFF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057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CDCB8-34CC-A74A-A2BE-9C696157AFF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711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7A0FE0-CECA-EA45-AB7D-390B8AE37CD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6240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8CDCB8-34CC-A74A-A2BE-9C696157AFF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47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17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261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12562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412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657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861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527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1168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3143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1872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78426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Title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39775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973" y="1964267"/>
            <a:ext cx="5714228" cy="2421464"/>
          </a:xfrm>
        </p:spPr>
        <p:txBody>
          <a:bodyPr anchor="b">
            <a:normAutofit/>
          </a:bodyPr>
          <a:lstStyle>
            <a:lvl1pPr algn="r">
              <a:defRPr sz="44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973" y="4385733"/>
            <a:ext cx="5714228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52311" y="5870576"/>
            <a:ext cx="1212173" cy="377825"/>
          </a:xfrm>
        </p:spPr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743973" y="5870576"/>
            <a:ext cx="3932137" cy="3778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40685" y="5870576"/>
            <a:ext cx="417516" cy="377825"/>
          </a:xfrm>
        </p:spPr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7002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0603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3308581"/>
            <a:ext cx="77724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4777381"/>
            <a:ext cx="777240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9118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1" y="2142068"/>
            <a:ext cx="3813048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6553" y="2142068"/>
            <a:ext cx="3813048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1356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480" y="2218267"/>
            <a:ext cx="354060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11120" y="2218267"/>
            <a:ext cx="351848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6552" y="2870201"/>
            <a:ext cx="3813048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528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609601"/>
            <a:ext cx="7772400" cy="1456267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27413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06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1718" y="1557868"/>
            <a:ext cx="2862910" cy="1439332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6144" y="609601"/>
            <a:ext cx="4627975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1718" y="2997200"/>
            <a:ext cx="2862910" cy="1845735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310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2128" y="1735672"/>
            <a:ext cx="4097204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29200" y="914400"/>
            <a:ext cx="3200400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 dirty="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2128" y="3107272"/>
            <a:ext cx="4097204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697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4732865"/>
            <a:ext cx="7772400" cy="566738"/>
          </a:xfrm>
        </p:spPr>
        <p:txBody>
          <a:bodyPr anchor="b">
            <a:normAutofit/>
          </a:bodyPr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4401" y="932112"/>
            <a:ext cx="6858000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1600"/>
            </a:lvl1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5299603"/>
            <a:ext cx="77724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644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3" y="609602"/>
            <a:ext cx="7772399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4343400"/>
            <a:ext cx="7772399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21687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988671" y="3352800"/>
            <a:ext cx="6876133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2266" y="4343400"/>
            <a:ext cx="77724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263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91648"/>
            <a:ext cx="7772401" cy="1468800"/>
          </a:xfrm>
        </p:spPr>
        <p:txBody>
          <a:bodyPr anchor="b">
            <a:normAutofit/>
          </a:bodyPr>
          <a:lstStyle>
            <a:lvl1pPr algn="l">
              <a:defRPr sz="2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60448"/>
            <a:ext cx="7772402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2639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21796" y="718114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35800" y="2751671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9115" y="609602"/>
            <a:ext cx="7091297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57200" y="3886200"/>
            <a:ext cx="7772401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75200"/>
            <a:ext cx="7772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6806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4440" y="609602"/>
            <a:ext cx="7772401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28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464440" y="3505200"/>
            <a:ext cx="7772401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439" y="4343400"/>
            <a:ext cx="7772401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511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</p:spPr>
        <p:txBody>
          <a:bodyPr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12317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S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6" y="0"/>
            <a:ext cx="91186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2978" y="609600"/>
            <a:ext cx="1676621" cy="5181601"/>
          </a:xfrm>
        </p:spPr>
        <p:txBody>
          <a:bodyPr vert="eaVert">
            <a:normAutofit/>
          </a:bodyPr>
          <a:lstStyle>
            <a:lvl1pPr>
              <a:defRPr sz="2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990184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356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495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09601"/>
            <a:ext cx="7772400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142068"/>
            <a:ext cx="7772400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23712" y="5870576"/>
            <a:ext cx="1212173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C0681E7-C546-CE44-99CD-CE3D8DA0A374}" type="datetimeFigureOut">
              <a:rPr lang="en-US" smtClean="0"/>
              <a:t>6/6/2018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5870576"/>
            <a:ext cx="5990311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12085" y="5870576"/>
            <a:ext cx="417516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F358409D-AAF7-D44A-99FE-23D37F9C74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9999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  <p:sldLayoutId id="2147483773" r:id="rId12"/>
    <p:sldLayoutId id="2147483774" r:id="rId13"/>
    <p:sldLayoutId id="2147483775" r:id="rId14"/>
    <p:sldLayoutId id="2147483776" r:id="rId15"/>
    <p:sldLayoutId id="2147483777" r:id="rId16"/>
    <p:sldLayoutId id="214748377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COMM 1011-</a:t>
            </a:r>
            <a:br>
              <a:rPr lang="en-US" dirty="0" smtClean="0"/>
            </a:br>
            <a:r>
              <a:rPr lang="en-US" dirty="0" smtClean="0"/>
              <a:t>Fundamentals of Communication</a:t>
            </a:r>
            <a:endParaRPr lang="en-US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85800" y="4770782"/>
            <a:ext cx="6461760" cy="1409549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/>
              <a:t>Chapter 1</a:t>
            </a:r>
          </a:p>
          <a:p>
            <a:pPr algn="ctr"/>
            <a:r>
              <a:rPr lang="en-US" dirty="0" smtClean="0"/>
              <a:t>University of Colorado Denver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821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 human communication? 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457200" y="1777709"/>
            <a:ext cx="8188036" cy="4174203"/>
          </a:xfrm>
        </p:spPr>
        <p:txBody>
          <a:bodyPr>
            <a:normAutofit/>
          </a:bodyPr>
          <a:lstStyle/>
          <a:p>
            <a:pPr indent="-342900"/>
            <a:r>
              <a:rPr lang="en-US" sz="3200" dirty="0" smtClean="0"/>
              <a:t>A transactional process through which people generate meaning through the exchange of verbal and nonverbal messages in specific contexts, influenced by individual and societal forces and embedded in culture. </a:t>
            </a:r>
          </a:p>
        </p:txBody>
      </p:sp>
    </p:spTree>
    <p:extLst>
      <p:ext uri="{BB962C8B-B14F-4D97-AF65-F5344CB8AC3E}">
        <p14:creationId xmlns:p14="http://schemas.microsoft.com/office/powerpoint/2010/main" val="25450815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Seven components of communication</a:t>
            </a:r>
            <a:endParaRPr lang="en-US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457200" y="1706818"/>
            <a:ext cx="7620000" cy="4693981"/>
          </a:xfrm>
        </p:spPr>
        <p:txBody>
          <a:bodyPr>
            <a:normAutofit/>
          </a:bodyPr>
          <a:lstStyle/>
          <a:p>
            <a:pPr marL="342900" indent="-342900">
              <a:buAutoNum type="arabicPeriod"/>
            </a:pPr>
            <a:r>
              <a:rPr lang="en-US" sz="3600" dirty="0" smtClean="0"/>
              <a:t>Message creation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Meaning creation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Setting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Participants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Channels</a:t>
            </a:r>
          </a:p>
          <a:p>
            <a:pPr marL="342900" indent="-342900">
              <a:buAutoNum type="arabicPeriod"/>
            </a:pPr>
            <a:r>
              <a:rPr lang="en-US" sz="3600" dirty="0" smtClean="0"/>
              <a:t>Noise </a:t>
            </a:r>
          </a:p>
          <a:p>
            <a:pPr marL="342900" indent="-342900">
              <a:buAutoNum type="arabicPeriod"/>
            </a:pPr>
            <a:r>
              <a:rPr lang="en-US" sz="3600" dirty="0"/>
              <a:t>F</a:t>
            </a:r>
            <a:r>
              <a:rPr lang="en-US" sz="3600" dirty="0" smtClean="0"/>
              <a:t>eedback</a:t>
            </a:r>
          </a:p>
        </p:txBody>
      </p:sp>
    </p:spTree>
    <p:extLst>
      <p:ext uri="{BB962C8B-B14F-4D97-AF65-F5344CB8AC3E}">
        <p14:creationId xmlns:p14="http://schemas.microsoft.com/office/powerpoint/2010/main" val="2405610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81000" y="1268437"/>
            <a:ext cx="7772400" cy="1456267"/>
          </a:xfrm>
        </p:spPr>
        <p:txBody>
          <a:bodyPr>
            <a:normAutofit fontScale="90000"/>
          </a:bodyPr>
          <a:lstStyle/>
          <a:p>
            <a:r>
              <a:rPr lang="en-US" sz="2800" dirty="0" smtClean="0"/>
              <a:t>1) Message creation</a:t>
            </a:r>
            <a:br>
              <a:rPr lang="en-US" sz="2800" dirty="0" smtClean="0"/>
            </a:br>
            <a:r>
              <a:rPr lang="en-US" dirty="0" smtClean="0"/>
              <a:t>* Encoding </a:t>
            </a:r>
            <a:br>
              <a:rPr lang="en-US" dirty="0" smtClean="0"/>
            </a:br>
            <a:r>
              <a:rPr lang="en-US" dirty="0" smtClean="0"/>
              <a:t>* Decoding</a:t>
            </a:r>
            <a:br>
              <a:rPr lang="en-US" dirty="0" smtClean="0"/>
            </a:br>
            <a:r>
              <a:rPr lang="en-US" dirty="0" smtClean="0"/>
              <a:t>* Symbolic nature of communication which is arbitrary  </a:t>
            </a:r>
            <a:endParaRPr lang="en-US" sz="2800" dirty="0"/>
          </a:p>
        </p:txBody>
      </p:sp>
      <p:sp>
        <p:nvSpPr>
          <p:cNvPr id="2" name="Text Placeholder 1"/>
          <p:cNvSpPr>
            <a:spLocks noGrp="1"/>
          </p:cNvSpPr>
          <p:nvPr>
            <p:ph idx="1"/>
          </p:nvPr>
        </p:nvSpPr>
        <p:spPr>
          <a:xfrm>
            <a:off x="580098" y="2294313"/>
            <a:ext cx="7497101" cy="37787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</a:t>
            </a:r>
            <a:endParaRPr lang="en-US" dirty="0"/>
          </a:p>
        </p:txBody>
      </p:sp>
      <p:sp>
        <p:nvSpPr>
          <p:cNvPr id="4" name="Title 2"/>
          <p:cNvSpPr txBox="1">
            <a:spLocks/>
          </p:cNvSpPr>
          <p:nvPr/>
        </p:nvSpPr>
        <p:spPr>
          <a:xfrm>
            <a:off x="580099" y="333615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 smtClean="0"/>
              <a:t>2) Meaning creation</a:t>
            </a:r>
            <a:endParaRPr lang="en-US" sz="2800" dirty="0"/>
          </a:p>
        </p:txBody>
      </p:sp>
      <p:sp>
        <p:nvSpPr>
          <p:cNvPr id="5" name="Content Placeholder 4"/>
          <p:cNvSpPr txBox="1">
            <a:spLocks/>
          </p:cNvSpPr>
          <p:nvPr/>
        </p:nvSpPr>
        <p:spPr>
          <a:xfrm>
            <a:off x="580099" y="4457366"/>
            <a:ext cx="7620000" cy="19134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Content meaning</a:t>
            </a:r>
          </a:p>
          <a:p>
            <a:pPr lvl="1"/>
            <a:r>
              <a:rPr lang="en-US" dirty="0" smtClean="0"/>
              <a:t>Denotative meaning</a:t>
            </a:r>
          </a:p>
          <a:p>
            <a:pPr lvl="1"/>
            <a:r>
              <a:rPr lang="en-US" dirty="0" smtClean="0"/>
              <a:t>Connotative meaning</a:t>
            </a:r>
          </a:p>
        </p:txBody>
      </p:sp>
    </p:spTree>
    <p:extLst>
      <p:ext uri="{BB962C8B-B14F-4D97-AF65-F5344CB8AC3E}">
        <p14:creationId xmlns:p14="http://schemas.microsoft.com/office/powerpoint/2010/main" val="1062658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90859"/>
            <a:ext cx="7620000" cy="4393581"/>
          </a:xfrm>
        </p:spPr>
        <p:txBody>
          <a:bodyPr>
            <a:noAutofit/>
          </a:bodyPr>
          <a:lstStyle/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r>
              <a:rPr lang="en-US" sz="2800" dirty="0" smtClean="0">
                <a:latin typeface="+mj-lt"/>
              </a:rPr>
              <a:t>Setting</a:t>
            </a:r>
            <a:r>
              <a:rPr lang="en-US" sz="2800" dirty="0" smtClean="0"/>
              <a:t> – </a:t>
            </a:r>
            <a:r>
              <a:rPr lang="en-US" sz="2000" dirty="0" smtClean="0"/>
              <a:t>physical context</a:t>
            </a:r>
          </a:p>
          <a:p>
            <a:pPr marL="571500" indent="-457200">
              <a:buFont typeface="+mj-lt"/>
              <a:buAutoNum type="arabicParenR" startAt="3"/>
            </a:pPr>
            <a:endParaRPr lang="en-US" sz="2800" dirty="0" smtClean="0"/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r>
              <a:rPr lang="en-US" sz="2800" dirty="0" smtClean="0">
                <a:latin typeface="+mj-lt"/>
              </a:rPr>
              <a:t>Participants</a:t>
            </a:r>
            <a:r>
              <a:rPr lang="en-US" sz="2800" dirty="0" smtClean="0"/>
              <a:t> – </a:t>
            </a:r>
            <a:r>
              <a:rPr lang="en-US" sz="2000" dirty="0" smtClean="0"/>
              <a:t>relational context</a:t>
            </a:r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endParaRPr lang="en-US" sz="2800" dirty="0" smtClean="0"/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r>
              <a:rPr lang="en-US" sz="2800" dirty="0" smtClean="0">
                <a:latin typeface="+mj-lt"/>
              </a:rPr>
              <a:t>Channels</a:t>
            </a:r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endParaRPr lang="en-US" sz="2800" dirty="0" smtClean="0"/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r>
              <a:rPr lang="en-US" sz="2800" dirty="0" smtClean="0">
                <a:latin typeface="+mj-lt"/>
              </a:rPr>
              <a:t>Noise</a:t>
            </a:r>
            <a:r>
              <a:rPr lang="en-US" sz="2800" dirty="0" smtClean="0"/>
              <a:t> – </a:t>
            </a:r>
            <a:r>
              <a:rPr lang="en-US" sz="2000" dirty="0" smtClean="0"/>
              <a:t>external &amp; internal</a:t>
            </a:r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endParaRPr lang="en-US" sz="2800" dirty="0" smtClean="0"/>
          </a:p>
          <a:p>
            <a:pPr marL="571500" indent="-457200">
              <a:buClr>
                <a:schemeClr val="tx2"/>
              </a:buClr>
              <a:buFont typeface="+mj-lt"/>
              <a:buAutoNum type="arabicParenR" startAt="3"/>
            </a:pPr>
            <a:r>
              <a:rPr lang="en-US" sz="2800" dirty="0" smtClean="0">
                <a:latin typeface="+mj-lt"/>
              </a:rPr>
              <a:t>Feedback</a:t>
            </a:r>
            <a:r>
              <a:rPr lang="en-US" sz="2800" dirty="0" smtClean="0"/>
              <a:t> – </a:t>
            </a:r>
            <a:r>
              <a:rPr lang="en-US" sz="2000" dirty="0" smtClean="0"/>
              <a:t>interplay</a:t>
            </a:r>
            <a:r>
              <a:rPr lang="en-US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804395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Models of communication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 smtClean="0"/>
              <a:t>Linear model</a:t>
            </a:r>
          </a:p>
          <a:p>
            <a:endParaRPr lang="en-US" sz="2800" dirty="0" smtClean="0"/>
          </a:p>
          <a:p>
            <a:r>
              <a:rPr lang="en-US" sz="2800" dirty="0" smtClean="0"/>
              <a:t>Synergistic model/transactional model (greater than sum)</a:t>
            </a:r>
          </a:p>
          <a:p>
            <a:pPr lvl="1"/>
            <a:r>
              <a:rPr lang="en-US" sz="2400" dirty="0" smtClean="0">
                <a:solidFill>
                  <a:schemeClr val="accent4"/>
                </a:solidFill>
              </a:rPr>
              <a:t>Dynamic</a:t>
            </a:r>
          </a:p>
          <a:p>
            <a:pPr lvl="1"/>
            <a:r>
              <a:rPr lang="en-US" sz="2400" dirty="0" smtClean="0">
                <a:solidFill>
                  <a:schemeClr val="accent4"/>
                </a:solidFill>
              </a:rPr>
              <a:t>Simultaneous</a:t>
            </a:r>
          </a:p>
          <a:p>
            <a:pPr lvl="1"/>
            <a:r>
              <a:rPr lang="en-US" sz="2400" dirty="0" smtClean="0">
                <a:solidFill>
                  <a:schemeClr val="accent4"/>
                </a:solidFill>
              </a:rPr>
              <a:t>Interpretive</a:t>
            </a:r>
          </a:p>
          <a:p>
            <a:pPr lvl="1"/>
            <a:r>
              <a:rPr lang="en-US" sz="2400" dirty="0" smtClean="0">
                <a:solidFill>
                  <a:schemeClr val="accent4"/>
                </a:solidFill>
              </a:rPr>
              <a:t>Contextual</a:t>
            </a: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  <a:p>
            <a:pPr lvl="1"/>
            <a:endParaRPr lang="en-US" dirty="0" smtClean="0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3114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Influences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Communication is influenced by individual </a:t>
            </a:r>
            <a:r>
              <a:rPr lang="en-US" dirty="0" smtClean="0"/>
              <a:t>forces</a:t>
            </a:r>
          </a:p>
          <a:p>
            <a:pPr lvl="1"/>
            <a:r>
              <a:rPr lang="en-US" dirty="0" smtClean="0"/>
              <a:t>Field of experience, but individualism is constrained</a:t>
            </a:r>
          </a:p>
          <a:p>
            <a:r>
              <a:rPr lang="en-US" dirty="0" smtClean="0"/>
              <a:t>Communication </a:t>
            </a:r>
            <a:r>
              <a:rPr lang="en-US" dirty="0"/>
              <a:t>is influenced by societal </a:t>
            </a:r>
            <a:r>
              <a:rPr lang="en-US" dirty="0" smtClean="0"/>
              <a:t>forces</a:t>
            </a:r>
          </a:p>
          <a:p>
            <a:pPr lvl="1"/>
            <a:r>
              <a:rPr lang="en-US" dirty="0" smtClean="0"/>
              <a:t>Political/social discourse</a:t>
            </a:r>
            <a:endParaRPr lang="en-US" dirty="0"/>
          </a:p>
          <a:p>
            <a:r>
              <a:rPr lang="en-US" dirty="0"/>
              <a:t>Communication is influenced by culture </a:t>
            </a:r>
            <a:endParaRPr lang="en-US" dirty="0" smtClean="0"/>
          </a:p>
          <a:p>
            <a:pPr lvl="1"/>
            <a:r>
              <a:rPr lang="en-US" dirty="0" smtClean="0"/>
              <a:t>Expectations, values, norms</a:t>
            </a:r>
            <a:endParaRPr lang="en-US" dirty="0"/>
          </a:p>
          <a:p>
            <a:r>
              <a:rPr lang="en-US" dirty="0"/>
              <a:t>Communication is influenced by </a:t>
            </a:r>
            <a:r>
              <a:rPr lang="en-US" dirty="0" smtClean="0"/>
              <a:t>context</a:t>
            </a:r>
          </a:p>
          <a:p>
            <a:pPr lvl="1"/>
            <a:r>
              <a:rPr lang="en-US" dirty="0" smtClean="0"/>
              <a:t>Physical context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893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synergetic_model-150448D91A36A501767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524" r="-9524"/>
          <a:stretch>
            <a:fillRect/>
          </a:stretch>
        </p:blipFill>
        <p:spPr>
          <a:xfrm>
            <a:off x="-473629" y="89662"/>
            <a:ext cx="10017679" cy="6311138"/>
          </a:xfrm>
        </p:spPr>
      </p:pic>
    </p:spTree>
    <p:extLst>
      <p:ext uri="{BB962C8B-B14F-4D97-AF65-F5344CB8AC3E}">
        <p14:creationId xmlns:p14="http://schemas.microsoft.com/office/powerpoint/2010/main" val="11065053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Communication Ethics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smtClean="0"/>
              <a:t>Ethics: Standards of what is right and wrong, good and bad, moral and immoral </a:t>
            </a:r>
          </a:p>
          <a:p>
            <a:endParaRPr lang="en-US" sz="2000" dirty="0" smtClean="0"/>
          </a:p>
          <a:p>
            <a:r>
              <a:rPr lang="en-US" sz="2000" dirty="0" smtClean="0"/>
              <a:t>Communication ethics: Standards of right and wrong that one applies to messages that are sent and received</a:t>
            </a:r>
          </a:p>
          <a:p>
            <a:pPr lvl="1"/>
            <a:r>
              <a:rPr lang="en-US" sz="1800" dirty="0" smtClean="0"/>
              <a:t>Truthfulness</a:t>
            </a:r>
          </a:p>
          <a:p>
            <a:pPr lvl="1"/>
            <a:r>
              <a:rPr lang="en-US" sz="1800" dirty="0" smtClean="0"/>
              <a:t>Sharing or withholding information (privacy vs. secrecy in disclosure)</a:t>
            </a:r>
          </a:p>
          <a:p>
            <a:pPr lvl="1"/>
            <a:r>
              <a:rPr lang="en-US" sz="1800" dirty="0" smtClean="0"/>
              <a:t>Benefit and harm of a message </a:t>
            </a:r>
          </a:p>
          <a:p>
            <a:pPr lvl="1"/>
            <a:r>
              <a:rPr lang="en-US" sz="1800" dirty="0" smtClean="0"/>
              <a:t>Absolutism vs. relativism</a:t>
            </a:r>
          </a:p>
          <a:p>
            <a:pPr lvl="1"/>
            <a:r>
              <a:rPr lang="en-US" sz="1800" dirty="0" smtClean="0"/>
              <a:t>Intent vs. impact</a:t>
            </a:r>
          </a:p>
          <a:p>
            <a:pPr lvl="1"/>
            <a:endParaRPr lang="en-US" sz="1800" dirty="0"/>
          </a:p>
          <a:p>
            <a:r>
              <a:rPr lang="en-US" sz="2000" dirty="0" smtClean="0"/>
              <a:t>Not binding—flexible across range and context</a:t>
            </a:r>
          </a:p>
        </p:txBody>
      </p:sp>
    </p:spTree>
    <p:extLst>
      <p:ext uri="{BB962C8B-B14F-4D97-AF65-F5344CB8AC3E}">
        <p14:creationId xmlns:p14="http://schemas.microsoft.com/office/powerpoint/2010/main" val="455389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Putting it all together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Communicating with competence</a:t>
            </a:r>
          </a:p>
          <a:p>
            <a:pPr lvl="1"/>
            <a:r>
              <a:rPr lang="en-US" dirty="0" smtClean="0"/>
              <a:t>Appropriateness</a:t>
            </a:r>
          </a:p>
          <a:p>
            <a:pPr lvl="1"/>
            <a:r>
              <a:rPr lang="en-US" dirty="0" smtClean="0"/>
              <a:t>Effectiveness</a:t>
            </a:r>
          </a:p>
        </p:txBody>
      </p:sp>
    </p:spTree>
    <p:extLst>
      <p:ext uri="{BB962C8B-B14F-4D97-AF65-F5344CB8AC3E}">
        <p14:creationId xmlns:p14="http://schemas.microsoft.com/office/powerpoint/2010/main" val="287223210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471</TotalTime>
  <Words>231</Words>
  <Application>Microsoft Office PowerPoint</Application>
  <PresentationFormat>On-screen Show (4:3)</PresentationFormat>
  <Paragraphs>65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Celestial</vt:lpstr>
      <vt:lpstr>COMM 1011- Fundamentals of Communication</vt:lpstr>
      <vt:lpstr>What is human communication? </vt:lpstr>
      <vt:lpstr>Seven components of communication</vt:lpstr>
      <vt:lpstr>1) Message creation * Encoding  * Decoding * Symbolic nature of communication which is arbitrary  </vt:lpstr>
      <vt:lpstr>PowerPoint Presentation</vt:lpstr>
      <vt:lpstr>Models of communication</vt:lpstr>
      <vt:lpstr>Communication Influences</vt:lpstr>
      <vt:lpstr>PowerPoint Presentation</vt:lpstr>
      <vt:lpstr>Communication Ethics</vt:lpstr>
      <vt:lpstr>Putting it all together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Salma Shukri</dc:creator>
  <cp:lastModifiedBy>Ali Nassiri</cp:lastModifiedBy>
  <cp:revision>19</cp:revision>
  <dcterms:created xsi:type="dcterms:W3CDTF">2016-08-21T22:00:14Z</dcterms:created>
  <dcterms:modified xsi:type="dcterms:W3CDTF">2018-06-06T17:03:14Z</dcterms:modified>
</cp:coreProperties>
</file>